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1"/>
  </p:notesMasterIdLst>
  <p:sldIdLst>
    <p:sldId id="258" r:id="rId2"/>
    <p:sldId id="257" r:id="rId3"/>
    <p:sldId id="261" r:id="rId4"/>
    <p:sldId id="259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20"/>
    <a:srgbClr val="041E42"/>
    <a:srgbClr val="E5AE1F"/>
    <a:srgbClr val="00B050"/>
    <a:srgbClr val="A4E3F1"/>
    <a:srgbClr val="40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8"/>
    <p:restoredTop sz="72523"/>
  </p:normalViewPr>
  <p:slideViewPr>
    <p:cSldViewPr snapToGrid="0" snapToObjects="1">
      <p:cViewPr>
        <p:scale>
          <a:sx n="93" d="100"/>
          <a:sy n="93" d="100"/>
        </p:scale>
        <p:origin x="23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92BA8-C3DE-5246-B123-EADDC522E66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F7933-D5A2-2B4A-927A-73402916C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5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clear that sales Forecasting is an important factor in the many decisions a company makes throughout the course of their fiscal year. And for this reason, my final project examines Retail Sales Forecasting for Walmart.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5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components to a time series analysis – first being: STATIONARITY. Is the mean and variance constant across time?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not, we’d need to difference the series to make it stationary.</a:t>
            </a:r>
          </a:p>
          <a:p>
            <a:endParaRPr lang="en-CA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Augmented Dickey-Fuller Test: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hypothesis that there is a unit root at some level of confidence – therefore not stationary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8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AUTO CORRELATION (ACF)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correlation between a variable at a given time and previous time lags of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Used to identify the number of MA (moving average) term of a time series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Moving Average: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Looks at the weighted average of previous error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TWO lags are deemed significant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PARTIAL AUTO CORRELATION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Amount of correlation between a variable at a given time, and a time lag of itself, that is not explained by correlations at all lower-order-lags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Distinct relationship between given time lag and time 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Used to identify the number of AR (Auto Regressive) term of a time series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Autoregressive: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Looks at the weighted average of previous sales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this case, only ONE lag (timestep) is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8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seasonal component of data….proceeded with </a:t>
            </a:r>
            <a:r>
              <a:rPr lang="en-US" b="1" dirty="0"/>
              <a:t>SARIMAX</a:t>
            </a:r>
            <a:r>
              <a:rPr lang="en-US" dirty="0"/>
              <a:t> model with a </a:t>
            </a:r>
            <a:r>
              <a:rPr lang="en-US" b="1" dirty="0"/>
              <a:t>“Holiday Week”</a:t>
            </a:r>
            <a:r>
              <a:rPr lang="en-US" dirty="0"/>
              <a:t> dummy variable as an </a:t>
            </a:r>
            <a:r>
              <a:rPr lang="en-US" b="1" dirty="0"/>
              <a:t>exogenous feature.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MAPE penalizes over-forecasting compared to </a:t>
            </a:r>
            <a:r>
              <a:rPr lang="en-US" b="1" dirty="0" err="1"/>
              <a:t>underforecasting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F7933-D5A2-2B4A-927A-73402916CA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88D38747-4367-4BD2-8D51-C97E202738E2}" type="datetime1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FD08F0-BD62-084E-8CB5-6E6D3E05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04" t="3382" r="21620" b="27795"/>
          <a:stretch/>
        </p:blipFill>
        <p:spPr>
          <a:xfrm>
            <a:off x="29175" y="62391"/>
            <a:ext cx="1664677" cy="15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1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8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34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8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8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39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93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1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8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2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9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0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0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9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8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3ED0CC-082F-4160-86E5-0D6041F12778}" type="datetime1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A03A7B0-7B65-6044-BF54-E7DA0A9B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8704" t="3382" r="21620" b="27795"/>
          <a:stretch/>
        </p:blipFill>
        <p:spPr>
          <a:xfrm>
            <a:off x="29175" y="62391"/>
            <a:ext cx="1664677" cy="15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9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5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b="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b="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b="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b="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b="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FA7266-EAEB-FA4F-BDBC-55BB69B11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4" t="3382" r="21620" b="27795"/>
          <a:stretch/>
        </p:blipFill>
        <p:spPr>
          <a:xfrm>
            <a:off x="29175" y="62391"/>
            <a:ext cx="1664677" cy="15156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95C821-AD52-024C-931C-6281F7824F2B}"/>
              </a:ext>
            </a:extLst>
          </p:cNvPr>
          <p:cNvSpPr/>
          <p:nvPr/>
        </p:nvSpPr>
        <p:spPr>
          <a:xfrm>
            <a:off x="586156" y="4243612"/>
            <a:ext cx="11019688" cy="104518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F0DE1-5253-2D48-B4D9-B5D145664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466" y="4243612"/>
            <a:ext cx="7879354" cy="994771"/>
          </a:xfrm>
          <a:effectLst/>
        </p:spPr>
        <p:txBody>
          <a:bodyPr/>
          <a:lstStyle/>
          <a:p>
            <a:r>
              <a:rPr lang="en-US" dirty="0">
                <a:ln w="0"/>
                <a:solidFill>
                  <a:srgbClr val="041E4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Light" panose="020B0403020202020204" pitchFamily="34" charset="0"/>
              </a:rPr>
              <a:t>Retail Sales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157E2-7EF2-4645-8ED2-8B6C93706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241" y="4504114"/>
            <a:ext cx="1899140" cy="500848"/>
          </a:xfrm>
          <a:effectLst/>
        </p:spPr>
        <p:txBody>
          <a:bodyPr>
            <a:normAutofit/>
          </a:bodyPr>
          <a:lstStyle/>
          <a:p>
            <a:r>
              <a:rPr lang="en-US" sz="2400" dirty="0">
                <a:ln w="0"/>
                <a:solidFill>
                  <a:srgbClr val="041E4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Series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FBDFFD1-9CD9-3843-B360-4F9D90ACBB86}"/>
              </a:ext>
            </a:extLst>
          </p:cNvPr>
          <p:cNvSpPr/>
          <p:nvPr/>
        </p:nvSpPr>
        <p:spPr>
          <a:xfrm rot="10800000">
            <a:off x="2579382" y="4677504"/>
            <a:ext cx="384210" cy="177676"/>
          </a:xfrm>
          <a:prstGeom prst="triangle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C63379-E9A7-EC4B-B5B4-9A5B8A5C52EF}"/>
              </a:ext>
            </a:extLst>
          </p:cNvPr>
          <p:cNvSpPr/>
          <p:nvPr/>
        </p:nvSpPr>
        <p:spPr>
          <a:xfrm>
            <a:off x="10717249" y="4489633"/>
            <a:ext cx="499792" cy="469526"/>
          </a:xfrm>
          <a:prstGeom prst="ellipse">
            <a:avLst/>
          </a:prstGeom>
          <a:noFill/>
          <a:ln w="76200">
            <a:solidFill>
              <a:srgbClr val="041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915029-78DE-E642-BADD-64DF444EB9F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1143848" y="4890399"/>
            <a:ext cx="165550" cy="161455"/>
          </a:xfrm>
          <a:prstGeom prst="line">
            <a:avLst/>
          </a:prstGeom>
          <a:ln w="76200">
            <a:solidFill>
              <a:srgbClr val="04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B5B3B7-CA4D-8D47-8D0D-54BBF18BD248}"/>
              </a:ext>
            </a:extLst>
          </p:cNvPr>
          <p:cNvSpPr txBox="1"/>
          <p:nvPr/>
        </p:nvSpPr>
        <p:spPr>
          <a:xfrm>
            <a:off x="3123520" y="2379780"/>
            <a:ext cx="59449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WALMART</a:t>
            </a:r>
          </a:p>
        </p:txBody>
      </p:sp>
      <p:pic>
        <p:nvPicPr>
          <p:cNvPr id="19" name="Graphic 18" descr="Shopping cart">
            <a:extLst>
              <a:ext uri="{FF2B5EF4-FFF2-40B4-BE49-F238E27FC236}">
                <a16:creationId xmlns:a16="http://schemas.microsoft.com/office/drawing/2014/main" id="{33A5116B-C3E4-C349-8B91-661589FE4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9398" y="239909"/>
            <a:ext cx="630689" cy="630689"/>
          </a:xfrm>
          <a:prstGeom prst="rect">
            <a:avLst/>
          </a:prstGeom>
        </p:spPr>
      </p:pic>
      <p:pic>
        <p:nvPicPr>
          <p:cNvPr id="21" name="Graphic 20" descr="Marker">
            <a:extLst>
              <a:ext uri="{FF2B5EF4-FFF2-40B4-BE49-F238E27FC236}">
                <a16:creationId xmlns:a16="http://schemas.microsoft.com/office/drawing/2014/main" id="{99303EA9-9133-CD49-95F6-CC4B12B53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3350" y="193016"/>
            <a:ext cx="749763" cy="749763"/>
          </a:xfrm>
          <a:prstGeom prst="rect">
            <a:avLst/>
          </a:prstGeom>
        </p:spPr>
      </p:pic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C52D988B-0968-AA49-AE44-256087C15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5918" y="193017"/>
            <a:ext cx="749762" cy="749762"/>
          </a:xfrm>
          <a:prstGeom prst="rect">
            <a:avLst/>
          </a:prstGeom>
        </p:spPr>
      </p:pic>
      <p:pic>
        <p:nvPicPr>
          <p:cNvPr id="27" name="Graphic 26" descr="Burger and drink">
            <a:extLst>
              <a:ext uri="{FF2B5EF4-FFF2-40B4-BE49-F238E27FC236}">
                <a16:creationId xmlns:a16="http://schemas.microsoft.com/office/drawing/2014/main" id="{5EAF228B-8763-8B48-9E10-2C0396F0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0646" y="193017"/>
            <a:ext cx="741025" cy="7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4FEFA59-AF81-2C41-8B2F-2D2F8C618CC6}"/>
              </a:ext>
            </a:extLst>
          </p:cNvPr>
          <p:cNvSpPr/>
          <p:nvPr/>
        </p:nvSpPr>
        <p:spPr>
          <a:xfrm>
            <a:off x="5259755" y="5669912"/>
            <a:ext cx="6248395" cy="913864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C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41E4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TOOLS: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88" y="1321660"/>
            <a:ext cx="3688580" cy="200277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OBJECTIVE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839" y="1351104"/>
            <a:ext cx="6248395" cy="3969050"/>
          </a:xfrm>
        </p:spPr>
        <p:txBody>
          <a:bodyPr anchor="ctr">
            <a:normAutofit fontScale="92500"/>
          </a:bodyPr>
          <a:lstStyle/>
          <a:p>
            <a:pPr marL="36900" indent="0">
              <a:buNone/>
            </a:pPr>
            <a:r>
              <a:rPr lang="en-US" sz="2600" b="1" u="sng" dirty="0"/>
              <a:t>WHAT:</a:t>
            </a:r>
          </a:p>
          <a:p>
            <a:r>
              <a:rPr lang="en-US" sz="2200" dirty="0"/>
              <a:t>Predict Weekly Sales Performance </a:t>
            </a:r>
            <a:r>
              <a:rPr lang="en-US" sz="1900" i="1" dirty="0"/>
              <a:t>(Kaggle Data)</a:t>
            </a:r>
          </a:p>
          <a:p>
            <a:pPr marL="36900" indent="0">
              <a:buNone/>
            </a:pPr>
            <a:endParaRPr lang="en-US" sz="1500" b="1" u="sng" dirty="0"/>
          </a:p>
          <a:p>
            <a:pPr marL="36900" indent="0">
              <a:buNone/>
            </a:pPr>
            <a:r>
              <a:rPr lang="en-US" sz="2600" b="1" u="sng" dirty="0"/>
              <a:t>HOW:</a:t>
            </a:r>
          </a:p>
          <a:p>
            <a:r>
              <a:rPr lang="en-US" sz="2200" dirty="0"/>
              <a:t>Work with Sales Data – Retail Branch level</a:t>
            </a:r>
          </a:p>
          <a:p>
            <a:r>
              <a:rPr lang="en-US" sz="2200" dirty="0"/>
              <a:t>Cluster Branches based on Region attributes</a:t>
            </a:r>
          </a:p>
          <a:p>
            <a:r>
              <a:rPr lang="en-US" sz="2200" dirty="0"/>
              <a:t>Perform Time Series Forecasting on Clusters                  (</a:t>
            </a:r>
            <a:r>
              <a:rPr lang="en-US" sz="2200" dirty="0">
                <a:solidFill>
                  <a:srgbClr val="FFC220"/>
                </a:solidFill>
              </a:rPr>
              <a:t>predict cluster weekly sales</a:t>
            </a:r>
            <a:r>
              <a:rPr lang="en-US" sz="2200" dirty="0"/>
              <a:t>)</a:t>
            </a:r>
          </a:p>
          <a:p>
            <a:pPr marL="36900" indent="0">
              <a:buNone/>
            </a:pPr>
            <a:endParaRPr lang="en-US" sz="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F224A-043E-614C-99A9-B64547C1F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5" r="24094"/>
          <a:stretch/>
        </p:blipFill>
        <p:spPr>
          <a:xfrm>
            <a:off x="468926" y="2870043"/>
            <a:ext cx="3814902" cy="2778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E2305B-674A-AD42-B513-3FB49F6E633A}"/>
              </a:ext>
            </a:extLst>
          </p:cNvPr>
          <p:cNvCxnSpPr>
            <a:cxnSpLocks/>
          </p:cNvCxnSpPr>
          <p:nvPr/>
        </p:nvCxnSpPr>
        <p:spPr>
          <a:xfrm>
            <a:off x="4654605" y="1115568"/>
            <a:ext cx="0" cy="44177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1B0FB95-3587-104E-8BAA-8284E37C7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4" t="3382" r="21620" b="27795"/>
          <a:stretch/>
        </p:blipFill>
        <p:spPr>
          <a:xfrm>
            <a:off x="29175" y="62391"/>
            <a:ext cx="1664677" cy="151565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AE48CFB-CFB1-C549-B879-62EBAE96C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70" y="5764449"/>
            <a:ext cx="840314" cy="45236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38898F6-2CC5-DE44-8030-5BC27B222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977" y="5898078"/>
            <a:ext cx="956487" cy="561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B7B5F-18CD-CB45-A12C-03976CB97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540" y="6101821"/>
            <a:ext cx="2062715" cy="3365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5E440-7181-C444-9B33-02110BFEA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991" y="5830693"/>
            <a:ext cx="1237331" cy="2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Perform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CA" dirty="0">
                <a:effectLst/>
              </a:rPr>
              <a:t>Regional Attributes (per store, per week)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Avg. Temperature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Avg. Fuel Price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Consumer Price Index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Unemployment (%)</a:t>
            </a:r>
          </a:p>
          <a:p>
            <a:r>
              <a:rPr lang="en-CA" dirty="0">
                <a:effectLst/>
              </a:rPr>
              <a:t>Methodology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Aggregate Data for each Store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K-Means Clustering </a:t>
            </a:r>
            <a:r>
              <a:rPr lang="en-CA" sz="1400" dirty="0">
                <a:effectLst/>
              </a:rPr>
              <a:t>(Euclidean distance)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4 clusters</a:t>
            </a:r>
          </a:p>
          <a:p>
            <a:pPr lvl="1">
              <a:buFontTx/>
              <a:buChar char="-"/>
            </a:pPr>
            <a:endParaRPr lang="en-CA" dirty="0">
              <a:effectLst/>
            </a:endParaRPr>
          </a:p>
          <a:p>
            <a:pPr lvl="1"/>
            <a:endParaRPr lang="en-CA" dirty="0">
              <a:effectLst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79C561-1E8D-8942-B5B0-0D4C9DDE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24237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38C7F8-068B-D14B-B08B-4387F7CD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85" y="2096527"/>
            <a:ext cx="4677229" cy="316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C22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1932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Interpret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791805" cy="3714749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endParaRPr lang="en-CA" dirty="0">
              <a:effectLst/>
            </a:endParaRPr>
          </a:p>
          <a:p>
            <a:r>
              <a:rPr lang="en-CA" sz="2600" b="1" dirty="0">
                <a:effectLst/>
              </a:rPr>
              <a:t>Store Cluster 2: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Highest Avg. Regional Temperature:</a:t>
            </a:r>
            <a:r>
              <a:rPr lang="en-CA" dirty="0">
                <a:solidFill>
                  <a:srgbClr val="FFC220"/>
                </a:solidFill>
                <a:effectLst/>
              </a:rPr>
              <a:t> 67</a:t>
            </a:r>
            <a:r>
              <a:rPr lang="en-CA" baseline="30000" dirty="0">
                <a:solidFill>
                  <a:srgbClr val="FFC220"/>
                </a:solidFill>
                <a:effectLst/>
              </a:rPr>
              <a:t>o</a:t>
            </a:r>
            <a:r>
              <a:rPr lang="en-CA" dirty="0">
                <a:solidFill>
                  <a:srgbClr val="FFC220"/>
                </a:solidFill>
                <a:effectLst/>
              </a:rPr>
              <a:t>F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Lowest Avg. Consumer Price Index (CPI): </a:t>
            </a:r>
            <a:r>
              <a:rPr lang="en-CA" dirty="0">
                <a:solidFill>
                  <a:srgbClr val="FFC220"/>
                </a:solidFill>
                <a:effectLst/>
              </a:rPr>
              <a:t>128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Highest Unemployment: 10.5%</a:t>
            </a:r>
            <a:endParaRPr lang="en-CA" dirty="0">
              <a:solidFill>
                <a:srgbClr val="FFC220"/>
              </a:solidFill>
              <a:effectLst/>
            </a:endParaRP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Lowest Sales Cluster: </a:t>
            </a:r>
            <a:r>
              <a:rPr lang="en-CA" dirty="0">
                <a:solidFill>
                  <a:srgbClr val="FFC220"/>
                </a:solidFill>
                <a:effectLst/>
              </a:rPr>
              <a:t>$7.5M avg. weekly sales</a:t>
            </a:r>
          </a:p>
          <a:p>
            <a:pPr marL="450000" lvl="1" indent="0">
              <a:buNone/>
            </a:pPr>
            <a:endParaRPr lang="en-CA" dirty="0">
              <a:effectLst/>
            </a:endParaRPr>
          </a:p>
          <a:p>
            <a:pPr lvl="1"/>
            <a:endParaRPr lang="en-CA" dirty="0">
              <a:effectLst/>
            </a:endParaRP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B8EF17-8A6F-1041-B90F-9C57E61BE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62334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6A84AF0-CFA4-294D-8E5C-43260D55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65" y="2201578"/>
            <a:ext cx="4769054" cy="2963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C22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1515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Time Series: </a:t>
            </a:r>
            <a:r>
              <a:rPr lang="en-US" sz="4000" b="0" dirty="0"/>
              <a:t>Stationarity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859684" cy="3714749"/>
          </a:xfrm>
        </p:spPr>
        <p:txBody>
          <a:bodyPr>
            <a:normAutofit lnSpcReduction="10000"/>
          </a:bodyPr>
          <a:lstStyle/>
          <a:p>
            <a:r>
              <a:rPr lang="en-CA" sz="2600" b="1" dirty="0">
                <a:effectLst/>
              </a:rPr>
              <a:t>Store Cluster #2:</a:t>
            </a:r>
          </a:p>
          <a:p>
            <a:pPr lvl="1">
              <a:buFont typeface="System Font Regular"/>
              <a:buChar char="—"/>
            </a:pPr>
            <a:r>
              <a:rPr lang="en-CA" b="1" dirty="0">
                <a:effectLst/>
              </a:rPr>
              <a:t>Strong seasonality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November – Black Friday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December - Holiday Season</a:t>
            </a:r>
            <a:endParaRPr lang="en-CA" b="1" dirty="0">
              <a:effectLst/>
            </a:endParaRPr>
          </a:p>
          <a:p>
            <a:pPr lvl="1">
              <a:buFont typeface="System Font Regular"/>
              <a:buChar char="—"/>
            </a:pPr>
            <a:r>
              <a:rPr lang="en-CA" b="1" dirty="0">
                <a:effectLst/>
              </a:rPr>
              <a:t>Augmented Dickey-Fuller Test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ADF = -4.95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P-value &lt; 0.01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effectLst/>
              </a:rPr>
              <a:t>No Unit Root (95% confidence)</a:t>
            </a:r>
          </a:p>
          <a:p>
            <a:pPr lvl="2">
              <a:buFont typeface="System Font Regular"/>
              <a:buChar char="-"/>
            </a:pPr>
            <a:r>
              <a:rPr lang="en-CA" dirty="0">
                <a:solidFill>
                  <a:srgbClr val="FFC220"/>
                </a:solidFill>
                <a:effectLst/>
              </a:rPr>
              <a:t>STATIONARY</a:t>
            </a:r>
          </a:p>
          <a:p>
            <a:pPr lvl="1">
              <a:buFont typeface="System Font Regular"/>
              <a:buChar char="—"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0EB27-FEF5-104F-B34F-AB097E00C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" t="119" r="6155" b="3703"/>
          <a:stretch/>
        </p:blipFill>
        <p:spPr>
          <a:xfrm>
            <a:off x="5931106" y="2076450"/>
            <a:ext cx="5892119" cy="3714749"/>
          </a:xfrm>
          <a:prstGeom prst="roundRect">
            <a:avLst>
              <a:gd name="adj" fmla="val 16667"/>
            </a:avLst>
          </a:prstGeom>
          <a:ln w="38100">
            <a:solidFill>
              <a:srgbClr val="FFC22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8E6D06-61F8-1145-990F-CC1C6A0E2DAE}"/>
              </a:ext>
            </a:extLst>
          </p:cNvPr>
          <p:cNvSpPr txBox="1"/>
          <p:nvPr/>
        </p:nvSpPr>
        <p:spPr>
          <a:xfrm>
            <a:off x="6928886" y="2215174"/>
            <a:ext cx="446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Store Cluster #2 Sales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4797F6-4E00-7F46-96FD-3C1C6CAD9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58509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00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Time Series: </a:t>
            </a:r>
            <a:r>
              <a:rPr lang="en-US" sz="4000" b="0" dirty="0"/>
              <a:t>Auto-Correlation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36400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b="1" u="sng" dirty="0">
                <a:effectLst/>
              </a:rPr>
              <a:t>Auto-Correlation (ACF)</a:t>
            </a:r>
          </a:p>
          <a:p>
            <a:pPr>
              <a:buFont typeface="System Font Regular"/>
              <a:buChar char="—"/>
            </a:pPr>
            <a:r>
              <a:rPr lang="en-CA" sz="2000" dirty="0">
                <a:effectLst/>
              </a:rPr>
              <a:t>2 lags w/ significant AC</a:t>
            </a:r>
          </a:p>
          <a:p>
            <a:pPr>
              <a:buFont typeface="System Font Regular"/>
              <a:buChar char="—"/>
            </a:pPr>
            <a:r>
              <a:rPr lang="en-CA" sz="2000" dirty="0">
                <a:effectLst/>
              </a:rPr>
              <a:t>MA = 2 </a:t>
            </a:r>
            <a:r>
              <a:rPr lang="en-CA" sz="1600" i="1" dirty="0">
                <a:effectLst/>
              </a:rPr>
              <a:t>(</a:t>
            </a:r>
            <a:r>
              <a:rPr lang="en-CA" sz="1600" b="1" i="1" dirty="0">
                <a:solidFill>
                  <a:srgbClr val="FFC220"/>
                </a:solidFill>
                <a:effectLst/>
              </a:rPr>
              <a:t>moving average </a:t>
            </a:r>
            <a:r>
              <a:rPr lang="en-CA" sz="1600" i="1" dirty="0">
                <a:effectLst/>
              </a:rPr>
              <a:t>term)</a:t>
            </a:r>
          </a:p>
          <a:p>
            <a:pPr>
              <a:buFont typeface="System Font Regular"/>
              <a:buChar char="—"/>
            </a:pPr>
            <a:endParaRPr lang="en-CA" sz="2000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ACE812-0A93-7042-9EC5-999510D9027C}"/>
              </a:ext>
            </a:extLst>
          </p:cNvPr>
          <p:cNvSpPr txBox="1">
            <a:spLocks/>
          </p:cNvSpPr>
          <p:nvPr/>
        </p:nvSpPr>
        <p:spPr>
          <a:xfrm>
            <a:off x="6786532" y="2079994"/>
            <a:ext cx="5015608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b="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b="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b="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b="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b="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sz="2400" b="1" u="sng" dirty="0">
                <a:effectLst/>
              </a:rPr>
              <a:t>Partial Auto-Correlation (PACF)</a:t>
            </a:r>
          </a:p>
          <a:p>
            <a:pPr lvl="1">
              <a:buFont typeface="System Font Regular"/>
              <a:buChar char="—"/>
            </a:pPr>
            <a:r>
              <a:rPr lang="en-CA" sz="2000" dirty="0">
                <a:effectLst/>
              </a:rPr>
              <a:t>1 lag with significant PAC</a:t>
            </a:r>
          </a:p>
          <a:p>
            <a:pPr lvl="1">
              <a:buFont typeface="System Font Regular"/>
              <a:buChar char="—"/>
            </a:pPr>
            <a:r>
              <a:rPr lang="en-CA" sz="2000" dirty="0">
                <a:effectLst/>
              </a:rPr>
              <a:t>AR = 1 </a:t>
            </a:r>
            <a:r>
              <a:rPr lang="en-CA" sz="1600" i="1" dirty="0">
                <a:effectLst/>
              </a:rPr>
              <a:t>(</a:t>
            </a:r>
            <a:r>
              <a:rPr lang="en-CA" sz="1600" b="1" i="1" dirty="0">
                <a:solidFill>
                  <a:srgbClr val="FFC220"/>
                </a:solidFill>
                <a:effectLst/>
              </a:rPr>
              <a:t>auto-regressive </a:t>
            </a:r>
            <a:r>
              <a:rPr lang="en-CA" sz="1600" i="1" dirty="0">
                <a:effectLst/>
              </a:rPr>
              <a:t>term)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50C58-574A-A44C-B108-A39E3ADA3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 t="7248" r="43998" b="3552"/>
          <a:stretch/>
        </p:blipFill>
        <p:spPr>
          <a:xfrm>
            <a:off x="389860" y="3572167"/>
            <a:ext cx="5221094" cy="2562446"/>
          </a:xfrm>
          <a:prstGeom prst="rect">
            <a:avLst/>
          </a:prstGeom>
          <a:ln w="38100">
            <a:solidFill>
              <a:srgbClr val="FFC22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AB25CE-7E04-0F49-95CF-9052CD7EF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6"/>
          <a:stretch/>
        </p:blipFill>
        <p:spPr>
          <a:xfrm>
            <a:off x="6646836" y="3572167"/>
            <a:ext cx="5221094" cy="2562446"/>
          </a:xfrm>
          <a:prstGeom prst="rect">
            <a:avLst/>
          </a:prstGeom>
          <a:ln w="38100">
            <a:solidFill>
              <a:srgbClr val="FFC22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1679E-18A3-A54A-9D36-505AED95DF11}"/>
              </a:ext>
            </a:extLst>
          </p:cNvPr>
          <p:cNvSpPr/>
          <p:nvPr/>
        </p:nvSpPr>
        <p:spPr>
          <a:xfrm>
            <a:off x="1520456" y="3625701"/>
            <a:ext cx="1382232" cy="2254103"/>
          </a:xfrm>
          <a:prstGeom prst="roundRect">
            <a:avLst/>
          </a:prstGeom>
          <a:solidFill>
            <a:srgbClr val="00B050">
              <a:alpha val="1921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4BD3A7-967D-9E4B-B1E8-3525F64FBC6F}"/>
              </a:ext>
            </a:extLst>
          </p:cNvPr>
          <p:cNvSpPr/>
          <p:nvPr/>
        </p:nvSpPr>
        <p:spPr>
          <a:xfrm>
            <a:off x="7761766" y="3625700"/>
            <a:ext cx="680485" cy="2254103"/>
          </a:xfrm>
          <a:prstGeom prst="roundRect">
            <a:avLst/>
          </a:prstGeom>
          <a:solidFill>
            <a:srgbClr val="00B050">
              <a:alpha val="1921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42D5B1-4ED2-E745-9ED7-0154057DD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95220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04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Time Series: </a:t>
            </a:r>
            <a:r>
              <a:rPr lang="en-US" sz="4000" b="0" dirty="0"/>
              <a:t>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603C-CE10-1444-8E0D-84C700B47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86" y="1817334"/>
            <a:ext cx="7811669" cy="3173767"/>
          </a:xfrm>
        </p:spPr>
        <p:txBody>
          <a:bodyPr>
            <a:normAutofit fontScale="85000" lnSpcReduction="20000"/>
          </a:bodyPr>
          <a:lstStyle/>
          <a:p>
            <a:r>
              <a:rPr lang="en-CA" sz="2600" b="1" dirty="0">
                <a:effectLst/>
              </a:rPr>
              <a:t>SARIMAX Model </a:t>
            </a:r>
            <a:r>
              <a:rPr lang="en-CA" sz="1700" i="1" dirty="0">
                <a:effectLst/>
              </a:rPr>
              <a:t>(</a:t>
            </a:r>
            <a:r>
              <a:rPr lang="en-CA" sz="1700" b="1" i="1" dirty="0">
                <a:solidFill>
                  <a:srgbClr val="FFC220"/>
                </a:solidFill>
                <a:effectLst/>
              </a:rPr>
              <a:t>exogenous</a:t>
            </a:r>
            <a:r>
              <a:rPr lang="en-CA" sz="1700" i="1" dirty="0">
                <a:effectLst/>
              </a:rPr>
              <a:t> = “</a:t>
            </a:r>
            <a:r>
              <a:rPr lang="en-CA" sz="1700" b="1" i="1" dirty="0">
                <a:effectLst/>
              </a:rPr>
              <a:t>Holiday Week” </a:t>
            </a:r>
            <a:r>
              <a:rPr lang="en-CA" sz="1700" i="1" dirty="0">
                <a:effectLst/>
              </a:rPr>
              <a:t>dummy variable)</a:t>
            </a:r>
          </a:p>
          <a:p>
            <a:r>
              <a:rPr lang="en-CA" sz="2600" b="1" dirty="0">
                <a:effectLst/>
              </a:rPr>
              <a:t>Grid Searched Parameters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effectLst/>
              </a:rPr>
              <a:t>Minimize </a:t>
            </a:r>
            <a:r>
              <a:rPr lang="en-CA" dirty="0">
                <a:solidFill>
                  <a:srgbClr val="FFC220"/>
                </a:solidFill>
                <a:effectLst/>
              </a:rPr>
              <a:t>Mean Absolute Error (MAE) </a:t>
            </a:r>
          </a:p>
          <a:p>
            <a:pPr lvl="2">
              <a:buFont typeface="System Font Regular"/>
              <a:buChar char="—"/>
            </a:pPr>
            <a:r>
              <a:rPr lang="en-CA" dirty="0">
                <a:solidFill>
                  <a:schemeClr val="tx1"/>
                </a:solidFill>
                <a:effectLst/>
              </a:rPr>
              <a:t>Represented as </a:t>
            </a:r>
            <a:r>
              <a:rPr lang="en-CA" dirty="0">
                <a:solidFill>
                  <a:srgbClr val="FFC220"/>
                </a:solidFill>
                <a:effectLst/>
              </a:rPr>
              <a:t>% of Mean Sales</a:t>
            </a:r>
          </a:p>
          <a:p>
            <a:pPr lvl="1">
              <a:buFont typeface="System Font Regular"/>
              <a:buChar char="—"/>
            </a:pPr>
            <a:r>
              <a:rPr lang="en-CA" dirty="0">
                <a:solidFill>
                  <a:srgbClr val="FFC220"/>
                </a:solidFill>
                <a:effectLst/>
              </a:rPr>
              <a:t>Avoided MAPE </a:t>
            </a:r>
            <a:r>
              <a:rPr lang="en-CA" dirty="0">
                <a:solidFill>
                  <a:schemeClr val="tx1"/>
                </a:solidFill>
                <a:effectLst/>
              </a:rPr>
              <a:t>to evenly penalize errors at all points in time</a:t>
            </a:r>
          </a:p>
          <a:p>
            <a:pPr lvl="2">
              <a:buFont typeface="System Font Regular"/>
              <a:buChar char="—"/>
            </a:pPr>
            <a:r>
              <a:rPr lang="en-CA" dirty="0">
                <a:solidFill>
                  <a:schemeClr val="tx1"/>
                </a:solidFill>
                <a:effectLst/>
              </a:rPr>
              <a:t>MAPE (under forecast instance): </a:t>
            </a:r>
            <a:r>
              <a:rPr lang="en-CA" b="1" i="1" dirty="0">
                <a:solidFill>
                  <a:schemeClr val="tx1"/>
                </a:solidFill>
                <a:effectLst/>
              </a:rPr>
              <a:t>≯ 100%</a:t>
            </a:r>
          </a:p>
          <a:p>
            <a:pPr lvl="2">
              <a:buFont typeface="System Font Regular"/>
              <a:buChar char="—"/>
            </a:pPr>
            <a:r>
              <a:rPr lang="en-CA" dirty="0">
                <a:solidFill>
                  <a:schemeClr val="tx1"/>
                </a:solidFill>
                <a:effectLst/>
              </a:rPr>
              <a:t>MAPE (over forecast instance): </a:t>
            </a:r>
            <a:r>
              <a:rPr lang="en-CA" b="1" i="1" dirty="0">
                <a:solidFill>
                  <a:schemeClr val="tx1"/>
                </a:solidFill>
                <a:effectLst/>
              </a:rPr>
              <a:t>unbounded (i.e. can be &gt; 100%)</a:t>
            </a:r>
          </a:p>
          <a:p>
            <a:pPr lvl="2">
              <a:buFont typeface="System Font Regular"/>
              <a:buChar char="—"/>
            </a:pPr>
            <a:r>
              <a:rPr lang="en-CA" dirty="0">
                <a:solidFill>
                  <a:schemeClr val="tx1"/>
                </a:solidFill>
                <a:effectLst/>
              </a:rPr>
              <a:t>Minimizing MAPE could lead to a </a:t>
            </a:r>
            <a:r>
              <a:rPr lang="en-CA" b="1" i="1" dirty="0">
                <a:solidFill>
                  <a:schemeClr val="tx1"/>
                </a:solidFill>
                <a:effectLst/>
              </a:rPr>
              <a:t>biased low forecast</a:t>
            </a:r>
            <a:endParaRPr lang="en-CA" sz="2600" b="1" dirty="0">
              <a:effectLst/>
            </a:endParaRPr>
          </a:p>
          <a:p>
            <a:r>
              <a:rPr lang="en-CA" sz="2600" b="1" dirty="0">
                <a:effectLst/>
              </a:rPr>
              <a:t>Final Model</a:t>
            </a:r>
            <a:endParaRPr lang="en-CA" dirty="0">
              <a:effectLst/>
            </a:endParaRPr>
          </a:p>
          <a:p>
            <a:pPr marL="450000" lvl="1" indent="0">
              <a:buNone/>
            </a:pPr>
            <a:endParaRPr lang="en-CA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8251-B03B-6246-9903-6DCB8912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947" y="2441839"/>
            <a:ext cx="2926492" cy="838804"/>
          </a:xfrm>
          <a:prstGeom prst="rect">
            <a:avLst/>
          </a:prstGeom>
          <a:ln w="38100">
            <a:solidFill>
              <a:srgbClr val="FFC22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09257-6E8D-4540-8065-DC0F8BFD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947" y="3499115"/>
            <a:ext cx="2935867" cy="712933"/>
          </a:xfrm>
          <a:prstGeom prst="rect">
            <a:avLst/>
          </a:prstGeom>
          <a:ln w="38100">
            <a:solidFill>
              <a:srgbClr val="FFC220"/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ABCCFF-76B9-EA46-A010-A3654D88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62993"/>
              </p:ext>
            </p:extLst>
          </p:nvPr>
        </p:nvGraphicFramePr>
        <p:xfrm>
          <a:off x="1036077" y="4986677"/>
          <a:ext cx="9812670" cy="119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5445">
                  <a:extLst>
                    <a:ext uri="{9D8B030D-6E8A-4147-A177-3AD203B41FA5}">
                      <a16:colId xmlns:a16="http://schemas.microsoft.com/office/drawing/2014/main" val="986963261"/>
                    </a:ext>
                  </a:extLst>
                </a:gridCol>
                <a:gridCol w="1531876">
                  <a:extLst>
                    <a:ext uri="{9D8B030D-6E8A-4147-A177-3AD203B41FA5}">
                      <a16:colId xmlns:a16="http://schemas.microsoft.com/office/drawing/2014/main" val="1268315844"/>
                    </a:ext>
                  </a:extLst>
                </a:gridCol>
                <a:gridCol w="1739014">
                  <a:extLst>
                    <a:ext uri="{9D8B030D-6E8A-4147-A177-3AD203B41FA5}">
                      <a16:colId xmlns:a16="http://schemas.microsoft.com/office/drawing/2014/main" val="2588249193"/>
                    </a:ext>
                  </a:extLst>
                </a:gridCol>
                <a:gridCol w="1635445">
                  <a:extLst>
                    <a:ext uri="{9D8B030D-6E8A-4147-A177-3AD203B41FA5}">
                      <a16:colId xmlns:a16="http://schemas.microsoft.com/office/drawing/2014/main" val="2137744896"/>
                    </a:ext>
                  </a:extLst>
                </a:gridCol>
                <a:gridCol w="1635445">
                  <a:extLst>
                    <a:ext uri="{9D8B030D-6E8A-4147-A177-3AD203B41FA5}">
                      <a16:colId xmlns:a16="http://schemas.microsoft.com/office/drawing/2014/main" val="2184599609"/>
                    </a:ext>
                  </a:extLst>
                </a:gridCol>
                <a:gridCol w="1635445">
                  <a:extLst>
                    <a:ext uri="{9D8B030D-6E8A-4147-A177-3AD203B41FA5}">
                      <a16:colId xmlns:a16="http://schemas.microsoft.com/office/drawing/2014/main" val="1616440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Model Parameters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AIC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 week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(MAE%)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(MAE%)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 months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(MAE%)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7 months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(MAE%)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3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(1,0,2)x(1,0,0)</a:t>
                      </a:r>
                      <a:r>
                        <a:rPr lang="en-US" sz="1400" kern="1200" baseline="-25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-139.59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4.05%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2.87%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27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(1,0,2)x(0,1,0)</a:t>
                      </a:r>
                      <a:r>
                        <a:rPr lang="en-US" sz="1400" kern="1200" baseline="-25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-219.56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2.79%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4.96%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3.35%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3.12%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92493"/>
                  </a:ext>
                </a:extLst>
              </a:tr>
            </a:tbl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D98B041C-17E3-D343-B8B0-4B78E45F16F8}"/>
              </a:ext>
            </a:extLst>
          </p:cNvPr>
          <p:cNvSpPr/>
          <p:nvPr/>
        </p:nvSpPr>
        <p:spPr>
          <a:xfrm>
            <a:off x="230952" y="5455672"/>
            <a:ext cx="706468" cy="308345"/>
          </a:xfrm>
          <a:prstGeom prst="rightArrow">
            <a:avLst/>
          </a:prstGeom>
          <a:solidFill>
            <a:srgbClr val="FFC220"/>
          </a:solidFill>
          <a:ln>
            <a:solidFill>
              <a:srgbClr val="FFC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853AC7-9B14-4D45-81BB-0554D2CFB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95220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70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41D1-4AD3-A74B-BF94-B126ED3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Time Series: </a:t>
            </a:r>
            <a:r>
              <a:rPr lang="en-US" sz="4000" b="0" dirty="0"/>
              <a:t>Predictions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0FFBA-C289-7A44-B423-5405A2E9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56" y="2137487"/>
            <a:ext cx="7444489" cy="3954327"/>
          </a:xfrm>
          <a:prstGeom prst="rect">
            <a:avLst/>
          </a:prstGeom>
          <a:ln w="38100">
            <a:solidFill>
              <a:srgbClr val="FFC22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A79106-1E6C-1040-9665-36D4CFF94CC3}"/>
              </a:ext>
            </a:extLst>
          </p:cNvPr>
          <p:cNvSpPr/>
          <p:nvPr/>
        </p:nvSpPr>
        <p:spPr>
          <a:xfrm>
            <a:off x="1875322" y="1785280"/>
            <a:ext cx="8441357" cy="467833"/>
          </a:xfrm>
          <a:prstGeom prst="rect">
            <a:avLst/>
          </a:prstGeom>
          <a:solidFill>
            <a:srgbClr val="FFC220"/>
          </a:solidFill>
          <a:ln>
            <a:solidFill>
              <a:srgbClr val="FFC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 #2 Sales Forecast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9A4F82-B904-384D-868C-FF8E97982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536869"/>
              </p:ext>
            </p:extLst>
          </p:nvPr>
        </p:nvGraphicFramePr>
        <p:xfrm>
          <a:off x="0" y="6478026"/>
          <a:ext cx="12191996" cy="37997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9973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Clustering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Interpret Clusters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041E42"/>
                          </a:solidFill>
                          <a:latin typeface="Corbel" panose="020B0503020204020204" pitchFamily="34" charset="0"/>
                        </a:rPr>
                        <a:t>Time Series Analysis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Predictions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41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AD3E1D-4164-3643-B54D-5CBDF988D7FA}"/>
              </a:ext>
            </a:extLst>
          </p:cNvPr>
          <p:cNvCxnSpPr>
            <a:cxnSpLocks/>
          </p:cNvCxnSpPr>
          <p:nvPr/>
        </p:nvCxnSpPr>
        <p:spPr>
          <a:xfrm flipH="1">
            <a:off x="4485374" y="3042580"/>
            <a:ext cx="404260" cy="300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A4065A-0FA6-7940-9349-1D8AA267D286}"/>
              </a:ext>
            </a:extLst>
          </p:cNvPr>
          <p:cNvSpPr txBox="1"/>
          <p:nvPr/>
        </p:nvSpPr>
        <p:spPr>
          <a:xfrm>
            <a:off x="4825464" y="2825727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95%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104079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Screen Recording 2019-12-10 at 9.29.00 PM.mov">
            <a:hlinkClick r:id="" action="ppaction://media"/>
            <a:extLst>
              <a:ext uri="{FF2B5EF4-FFF2-40B4-BE49-F238E27FC236}">
                <a16:creationId xmlns:a16="http://schemas.microsoft.com/office/drawing/2014/main" id="{D2BE880C-4D27-A64F-B0D1-E49B6CD36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495"/>
            <a:ext cx="12192000" cy="61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34D4D"/>
      </a:accent1>
      <a:accent2>
        <a:srgbClr val="B16C3B"/>
      </a:accent2>
      <a:accent3>
        <a:srgbClr val="B6A347"/>
      </a:accent3>
      <a:accent4>
        <a:srgbClr val="3BB1B1"/>
      </a:accent4>
      <a:accent5>
        <a:srgbClr val="4D92C3"/>
      </a:accent5>
      <a:accent6>
        <a:srgbClr val="4356B5"/>
      </a:accent6>
      <a:hlink>
        <a:srgbClr val="3E89BD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661</Words>
  <Application>Microsoft Macintosh PowerPoint</Application>
  <PresentationFormat>Widescreen</PresentationFormat>
  <Paragraphs>142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Corbel</vt:lpstr>
      <vt:lpstr>Dubai</vt:lpstr>
      <vt:lpstr>Helvetica</vt:lpstr>
      <vt:lpstr>Helvetica Light</vt:lpstr>
      <vt:lpstr>Helvetica Neue</vt:lpstr>
      <vt:lpstr>Helvetica Neue Light</vt:lpstr>
      <vt:lpstr>Helvetica Neue Thin</vt:lpstr>
      <vt:lpstr>System Font Regular</vt:lpstr>
      <vt:lpstr>Wingdings 2</vt:lpstr>
      <vt:lpstr>SlateVTI</vt:lpstr>
      <vt:lpstr>Retail Sales Forecast</vt:lpstr>
      <vt:lpstr>OBJECTIVE</vt:lpstr>
      <vt:lpstr>Perform Clustering</vt:lpstr>
      <vt:lpstr>Interpret Clusters</vt:lpstr>
      <vt:lpstr>Time Series: Stationarity</vt:lpstr>
      <vt:lpstr>Time Series: Auto-Correlation</vt:lpstr>
      <vt:lpstr>Time Series: Model Selection</vt:lpstr>
      <vt:lpstr>Time Series: Predictions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Forecast</dc:title>
  <dc:creator>Kayzad Bajina</dc:creator>
  <cp:lastModifiedBy>Kayzad Bajina</cp:lastModifiedBy>
  <cp:revision>50</cp:revision>
  <dcterms:created xsi:type="dcterms:W3CDTF">2019-12-10T23:54:21Z</dcterms:created>
  <dcterms:modified xsi:type="dcterms:W3CDTF">2019-12-11T18:54:59Z</dcterms:modified>
</cp:coreProperties>
</file>